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5" d="100"/>
          <a:sy n="85" d="100"/>
        </p:scale>
        <p:origin x="58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12/15/2022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2018-8E8B-9957-8CA0-5C29D2FE7DFB}"/>
              </a:ext>
            </a:extLst>
          </p:cNvPr>
          <p:cNvSpPr>
            <a:spLocks noGrp="1"/>
          </p:cNvSpPr>
          <p:nvPr>
            <p:ph type="ctrTitle"/>
          </p:nvPr>
        </p:nvSpPr>
        <p:spPr>
          <a:xfrm>
            <a:off x="457200" y="0"/>
            <a:ext cx="11474824" cy="1282450"/>
          </a:xfrm>
        </p:spPr>
        <p:txBody>
          <a:bodyPr>
            <a:normAutofit/>
          </a:bodyPr>
          <a:lstStyle/>
          <a:p>
            <a:r>
              <a:rPr lang="en-IN" sz="3600" b="1" dirty="0">
                <a:latin typeface="Times New Roman" panose="02020603050405020304" pitchFamily="18" charset="0"/>
                <a:cs typeface="Times New Roman" panose="02020603050405020304" pitchFamily="18" charset="0"/>
              </a:rPr>
              <a:t>Topic:-Business Proposal For Opening Cloth Shop  </a:t>
            </a:r>
          </a:p>
        </p:txBody>
      </p:sp>
      <p:sp>
        <p:nvSpPr>
          <p:cNvPr id="3" name="Subtitle 2">
            <a:extLst>
              <a:ext uri="{FF2B5EF4-FFF2-40B4-BE49-F238E27FC236}">
                <a16:creationId xmlns:a16="http://schemas.microsoft.com/office/drawing/2014/main" id="{70AFE50F-8809-AE4D-0A4D-5E38A6A2AFEA}"/>
              </a:ext>
            </a:extLst>
          </p:cNvPr>
          <p:cNvSpPr>
            <a:spLocks noGrp="1"/>
          </p:cNvSpPr>
          <p:nvPr>
            <p:ph type="subTitle" idx="1"/>
          </p:nvPr>
        </p:nvSpPr>
        <p:spPr>
          <a:xfrm>
            <a:off x="107576" y="5143749"/>
            <a:ext cx="6987645" cy="1857686"/>
          </a:xfrm>
        </p:spPr>
        <p:txBody>
          <a:bodyPr>
            <a:normAutofit lnSpcReduction="10000"/>
          </a:bodyPr>
          <a:lstStyle/>
          <a:p>
            <a:pPr algn="l"/>
            <a:r>
              <a:rPr lang="en-IN" b="1" dirty="0">
                <a:latin typeface="Times New Roman" panose="02020603050405020304" pitchFamily="18" charset="0"/>
                <a:cs typeface="Times New Roman" panose="02020603050405020304" pitchFamily="18" charset="0"/>
              </a:rPr>
              <a:t>Name:-Jadhav Rajvardhan Vijay.</a:t>
            </a:r>
          </a:p>
          <a:p>
            <a:pPr algn="l"/>
            <a:r>
              <a:rPr lang="en-IN" b="1" dirty="0">
                <a:latin typeface="Times New Roman" panose="02020603050405020304" pitchFamily="18" charset="0"/>
                <a:cs typeface="Times New Roman" panose="02020603050405020304" pitchFamily="18" charset="0"/>
              </a:rPr>
              <a:t>Roll N0:-13.</a:t>
            </a:r>
          </a:p>
          <a:p>
            <a:pPr algn="l"/>
            <a:r>
              <a:rPr lang="en-IN" b="1" dirty="0">
                <a:latin typeface="Times New Roman" panose="02020603050405020304" pitchFamily="18" charset="0"/>
                <a:cs typeface="Times New Roman" panose="02020603050405020304" pitchFamily="18" charset="0"/>
              </a:rPr>
              <a:t>Subject:-PBC.</a:t>
            </a:r>
          </a:p>
          <a:p>
            <a:pPr algn="l"/>
            <a:r>
              <a:rPr lang="en-IN" b="1" dirty="0">
                <a:latin typeface="Times New Roman" panose="02020603050405020304" pitchFamily="18" charset="0"/>
                <a:cs typeface="Times New Roman" panose="02020603050405020304" pitchFamily="18" charset="0"/>
              </a:rPr>
              <a:t>Prn:-201105014</a:t>
            </a:r>
            <a:r>
              <a:rPr lang="en-IN" dirty="0"/>
              <a:t>.</a:t>
            </a:r>
          </a:p>
          <a:p>
            <a:pPr algn="l"/>
            <a:endParaRPr lang="en-IN" dirty="0"/>
          </a:p>
        </p:txBody>
      </p:sp>
      <p:pic>
        <p:nvPicPr>
          <p:cNvPr id="4" name="Picture 3">
            <a:extLst>
              <a:ext uri="{FF2B5EF4-FFF2-40B4-BE49-F238E27FC236}">
                <a16:creationId xmlns:a16="http://schemas.microsoft.com/office/drawing/2014/main" id="{B0EBC56D-E52C-C8C6-7A68-07E5D164F327}"/>
              </a:ext>
            </a:extLst>
          </p:cNvPr>
          <p:cNvPicPr>
            <a:picLocks noChangeAspect="1"/>
          </p:cNvPicPr>
          <p:nvPr/>
        </p:nvPicPr>
        <p:blipFill>
          <a:blip r:embed="rId2"/>
          <a:stretch>
            <a:fillRect/>
          </a:stretch>
        </p:blipFill>
        <p:spPr>
          <a:xfrm>
            <a:off x="5360894" y="1413582"/>
            <a:ext cx="6831106" cy="4030836"/>
          </a:xfrm>
          <a:prstGeom prst="rect">
            <a:avLst/>
          </a:prstGeom>
        </p:spPr>
      </p:pic>
    </p:spTree>
    <p:extLst>
      <p:ext uri="{BB962C8B-B14F-4D97-AF65-F5344CB8AC3E}">
        <p14:creationId xmlns:p14="http://schemas.microsoft.com/office/powerpoint/2010/main" val="3918314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63D5-BD0E-004B-7B90-92776817075E}"/>
              </a:ext>
            </a:extLst>
          </p:cNvPr>
          <p:cNvSpPr>
            <a:spLocks noGrp="1"/>
          </p:cNvSpPr>
          <p:nvPr>
            <p:ph type="title"/>
          </p:nvPr>
        </p:nvSpPr>
        <p:spPr>
          <a:xfrm>
            <a:off x="376517" y="-93008"/>
            <a:ext cx="10018713" cy="1752599"/>
          </a:xfrm>
        </p:spPr>
        <p:txBody>
          <a:bodyPr>
            <a:normAutofit/>
          </a:bodyPr>
          <a:lstStyle/>
          <a:p>
            <a:pPr algn="l"/>
            <a:r>
              <a:rPr lang="en-IN" sz="3600" b="1" dirty="0">
                <a:latin typeface="Times New Roman" panose="02020603050405020304" pitchFamily="18" charset="0"/>
                <a:cs typeface="Times New Roman" panose="02020603050405020304" pitchFamily="18" charset="0"/>
              </a:rPr>
              <a:t>Contain:-</a:t>
            </a:r>
          </a:p>
        </p:txBody>
      </p:sp>
      <p:sp>
        <p:nvSpPr>
          <p:cNvPr id="3" name="Content Placeholder 2">
            <a:extLst>
              <a:ext uri="{FF2B5EF4-FFF2-40B4-BE49-F238E27FC236}">
                <a16:creationId xmlns:a16="http://schemas.microsoft.com/office/drawing/2014/main" id="{0DAEA723-6410-8291-4EF7-C8C55A3C9E4B}"/>
              </a:ext>
            </a:extLst>
          </p:cNvPr>
          <p:cNvSpPr>
            <a:spLocks noGrp="1"/>
          </p:cNvSpPr>
          <p:nvPr>
            <p:ph idx="1"/>
          </p:nvPr>
        </p:nvSpPr>
        <p:spPr>
          <a:xfrm>
            <a:off x="1337655" y="2286000"/>
            <a:ext cx="10018713" cy="4024031"/>
          </a:xfrm>
        </p:spPr>
        <p:txBody>
          <a:bodyPr>
            <a:normAutofit/>
          </a:bodyPr>
          <a:lstStyle/>
          <a:p>
            <a:r>
              <a:rPr lang="en-IN" dirty="0"/>
              <a:t>Balance sheet.</a:t>
            </a:r>
          </a:p>
          <a:p>
            <a:r>
              <a:rPr lang="en-IN" dirty="0"/>
              <a:t>Chart.</a:t>
            </a:r>
          </a:p>
          <a:p>
            <a:r>
              <a:rPr lang="en-IN" dirty="0"/>
              <a:t>Buying and Selling.</a:t>
            </a:r>
          </a:p>
          <a:p>
            <a:r>
              <a:rPr lang="en-IN" dirty="0"/>
              <a:t>Strategy.</a:t>
            </a:r>
          </a:p>
          <a:p>
            <a:r>
              <a:rPr lang="en-IN" dirty="0"/>
              <a:t>Road map.</a:t>
            </a:r>
          </a:p>
          <a:p>
            <a:r>
              <a:rPr lang="en-IN" sz="2400" dirty="0">
                <a:latin typeface="Times New Roman" panose="02020603050405020304" pitchFamily="18" charset="0"/>
                <a:cs typeface="Times New Roman" panose="02020603050405020304" pitchFamily="18" charset="0"/>
              </a:rPr>
              <a:t>Conclusion</a:t>
            </a:r>
          </a:p>
          <a:p>
            <a:endParaRPr lang="en-IN" dirty="0"/>
          </a:p>
          <a:p>
            <a:pPr marL="0" indent="0">
              <a:buNone/>
            </a:pPr>
            <a:endParaRPr lang="en-IN" dirty="0"/>
          </a:p>
          <a:p>
            <a:endParaRPr lang="en-IN" dirty="0"/>
          </a:p>
          <a:p>
            <a:endParaRPr lang="en-IN" dirty="0"/>
          </a:p>
        </p:txBody>
      </p:sp>
      <p:pic>
        <p:nvPicPr>
          <p:cNvPr id="4" name="Picture 3">
            <a:extLst>
              <a:ext uri="{FF2B5EF4-FFF2-40B4-BE49-F238E27FC236}">
                <a16:creationId xmlns:a16="http://schemas.microsoft.com/office/drawing/2014/main" id="{7FACE0A3-64CD-704C-66A0-4B6FF9D0A5FE}"/>
              </a:ext>
            </a:extLst>
          </p:cNvPr>
          <p:cNvPicPr>
            <a:picLocks noChangeAspect="1"/>
          </p:cNvPicPr>
          <p:nvPr/>
        </p:nvPicPr>
        <p:blipFill rotWithShape="1">
          <a:blip r:embed="rId2"/>
          <a:srcRect b="7570"/>
          <a:stretch/>
        </p:blipFill>
        <p:spPr>
          <a:xfrm>
            <a:off x="4851498" y="876299"/>
            <a:ext cx="7177974" cy="4789395"/>
          </a:xfrm>
          <a:prstGeom prst="rect">
            <a:avLst/>
          </a:prstGeom>
        </p:spPr>
      </p:pic>
    </p:spTree>
    <p:extLst>
      <p:ext uri="{BB962C8B-B14F-4D97-AF65-F5344CB8AC3E}">
        <p14:creationId xmlns:p14="http://schemas.microsoft.com/office/powerpoint/2010/main" val="1889774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8E19-B17D-F95C-D85D-64E04BAECC35}"/>
              </a:ext>
            </a:extLst>
          </p:cNvPr>
          <p:cNvSpPr>
            <a:spLocks noGrp="1"/>
          </p:cNvSpPr>
          <p:nvPr>
            <p:ph type="title"/>
          </p:nvPr>
        </p:nvSpPr>
        <p:spPr>
          <a:xfrm>
            <a:off x="4500283" y="98612"/>
            <a:ext cx="4043082" cy="1004047"/>
          </a:xfrm>
        </p:spPr>
        <p:txBody>
          <a:bodyPr>
            <a:normAutofit fontScale="90000"/>
          </a:bodyPr>
          <a:lstStyle/>
          <a:p>
            <a:pPr algn="r"/>
            <a:r>
              <a:rPr lang="en-IN" sz="3600" b="1" dirty="0"/>
              <a:t>                                     Balance Sheet</a:t>
            </a:r>
          </a:p>
        </p:txBody>
      </p:sp>
      <p:pic>
        <p:nvPicPr>
          <p:cNvPr id="1026" name="Picture 2" descr="Financial forecast example for new businesses and startups">
            <a:extLst>
              <a:ext uri="{FF2B5EF4-FFF2-40B4-BE49-F238E27FC236}">
                <a16:creationId xmlns:a16="http://schemas.microsoft.com/office/drawing/2014/main" id="{C698F0AC-75BE-23F5-AE20-0D033EDB5A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9749" y="1349187"/>
            <a:ext cx="9609216" cy="478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27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DB1D-C37E-07FC-A6D3-682A9B8A3FB5}"/>
              </a:ext>
            </a:extLst>
          </p:cNvPr>
          <p:cNvSpPr>
            <a:spLocks noGrp="1"/>
          </p:cNvSpPr>
          <p:nvPr>
            <p:ph type="title"/>
          </p:nvPr>
        </p:nvSpPr>
        <p:spPr>
          <a:xfrm>
            <a:off x="1000217" y="1"/>
            <a:ext cx="10018713" cy="1326776"/>
          </a:xfrm>
        </p:spPr>
        <p:txBody>
          <a:bodyPr>
            <a:normAutofit/>
          </a:bodyPr>
          <a:lstStyle/>
          <a:p>
            <a:r>
              <a:rPr lang="en-IN" sz="3600" b="1" dirty="0">
                <a:latin typeface="Times New Roman" panose="02020603050405020304" pitchFamily="18" charset="0"/>
                <a:cs typeface="Times New Roman" panose="02020603050405020304" pitchFamily="18" charset="0"/>
              </a:rPr>
              <a:t>Chart</a:t>
            </a:r>
          </a:p>
        </p:txBody>
      </p:sp>
      <p:pic>
        <p:nvPicPr>
          <p:cNvPr id="2050" name="Picture 2" descr="Sales of a Clothing Brand Pie Chart Template | Visme">
            <a:extLst>
              <a:ext uri="{FF2B5EF4-FFF2-40B4-BE49-F238E27FC236}">
                <a16:creationId xmlns:a16="http://schemas.microsoft.com/office/drawing/2014/main" id="{7BC18B30-30CC-272F-D1C3-A158E4D7AC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3464" y="1564416"/>
            <a:ext cx="7508718" cy="469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92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A3531-5CD9-3EEE-92C2-574104657714}"/>
              </a:ext>
            </a:extLst>
          </p:cNvPr>
          <p:cNvSpPr>
            <a:spLocks noGrp="1"/>
          </p:cNvSpPr>
          <p:nvPr>
            <p:ph type="title"/>
          </p:nvPr>
        </p:nvSpPr>
        <p:spPr>
          <a:xfrm>
            <a:off x="1479177" y="788894"/>
            <a:ext cx="10018713" cy="1752599"/>
          </a:xfrm>
        </p:spPr>
        <p:txBody>
          <a:bodyPr>
            <a:normAutofit/>
          </a:bodyPr>
          <a:lstStyle/>
          <a:p>
            <a:pPr algn="l"/>
            <a:r>
              <a:rPr lang="en-IN" sz="3600" b="1" dirty="0">
                <a:latin typeface="Times New Roman" panose="02020603050405020304" pitchFamily="18" charset="0"/>
                <a:cs typeface="Times New Roman" panose="02020603050405020304" pitchFamily="18" charset="0"/>
              </a:rPr>
              <a:t>Buying and Selling</a:t>
            </a:r>
          </a:p>
        </p:txBody>
      </p:sp>
      <p:graphicFrame>
        <p:nvGraphicFramePr>
          <p:cNvPr id="4" name="Table 4">
            <a:extLst>
              <a:ext uri="{FF2B5EF4-FFF2-40B4-BE49-F238E27FC236}">
                <a16:creationId xmlns:a16="http://schemas.microsoft.com/office/drawing/2014/main" id="{35E83EED-86E6-CFA7-3B45-2AD6001EE7FC}"/>
              </a:ext>
            </a:extLst>
          </p:cNvPr>
          <p:cNvGraphicFramePr>
            <a:graphicFrameLocks noGrp="1"/>
          </p:cNvGraphicFramePr>
          <p:nvPr>
            <p:ph idx="1"/>
            <p:extLst>
              <p:ext uri="{D42A27DB-BD31-4B8C-83A1-F6EECF244321}">
                <p14:modId xmlns:p14="http://schemas.microsoft.com/office/powerpoint/2010/main" val="1333234649"/>
              </p:ext>
            </p:extLst>
          </p:nvPr>
        </p:nvGraphicFramePr>
        <p:xfrm>
          <a:off x="1" y="3785497"/>
          <a:ext cx="10018712" cy="3072503"/>
        </p:xfrm>
        <a:graphic>
          <a:graphicData uri="http://schemas.openxmlformats.org/drawingml/2006/table">
            <a:tbl>
              <a:tblPr firstRow="1" bandRow="1">
                <a:tableStyleId>{5C22544A-7EE6-4342-B048-85BDC9FD1C3A}</a:tableStyleId>
              </a:tblPr>
              <a:tblGrid>
                <a:gridCol w="2504678">
                  <a:extLst>
                    <a:ext uri="{9D8B030D-6E8A-4147-A177-3AD203B41FA5}">
                      <a16:colId xmlns:a16="http://schemas.microsoft.com/office/drawing/2014/main" val="2305602979"/>
                    </a:ext>
                  </a:extLst>
                </a:gridCol>
                <a:gridCol w="2504678">
                  <a:extLst>
                    <a:ext uri="{9D8B030D-6E8A-4147-A177-3AD203B41FA5}">
                      <a16:colId xmlns:a16="http://schemas.microsoft.com/office/drawing/2014/main" val="2351761906"/>
                    </a:ext>
                  </a:extLst>
                </a:gridCol>
                <a:gridCol w="2504678">
                  <a:extLst>
                    <a:ext uri="{9D8B030D-6E8A-4147-A177-3AD203B41FA5}">
                      <a16:colId xmlns:a16="http://schemas.microsoft.com/office/drawing/2014/main" val="540735363"/>
                    </a:ext>
                  </a:extLst>
                </a:gridCol>
                <a:gridCol w="2504678">
                  <a:extLst>
                    <a:ext uri="{9D8B030D-6E8A-4147-A177-3AD203B41FA5}">
                      <a16:colId xmlns:a16="http://schemas.microsoft.com/office/drawing/2014/main" val="317750933"/>
                    </a:ext>
                  </a:extLst>
                </a:gridCol>
              </a:tblGrid>
              <a:tr h="366357">
                <a:tc>
                  <a:txBody>
                    <a:bodyPr/>
                    <a:lstStyle/>
                    <a:p>
                      <a:r>
                        <a:rPr lang="en-IN" dirty="0">
                          <a:solidFill>
                            <a:schemeClr val="tx1"/>
                          </a:solidFill>
                        </a:rPr>
                        <a:t>TYPES.</a:t>
                      </a:r>
                    </a:p>
                  </a:txBody>
                  <a:tcPr/>
                </a:tc>
                <a:tc>
                  <a:txBody>
                    <a:bodyPr/>
                    <a:lstStyle/>
                    <a:p>
                      <a:r>
                        <a:rPr lang="en-IN" dirty="0">
                          <a:solidFill>
                            <a:schemeClr val="tx1"/>
                          </a:solidFill>
                        </a:rPr>
                        <a:t>BUYING</a:t>
                      </a:r>
                    </a:p>
                  </a:txBody>
                  <a:tcPr/>
                </a:tc>
                <a:tc>
                  <a:txBody>
                    <a:bodyPr/>
                    <a:lstStyle/>
                    <a:p>
                      <a:r>
                        <a:rPr lang="en-IN" dirty="0">
                          <a:solidFill>
                            <a:schemeClr val="tx1"/>
                          </a:solidFill>
                        </a:rPr>
                        <a:t>SELLING</a:t>
                      </a:r>
                    </a:p>
                  </a:txBody>
                  <a:tcPr/>
                </a:tc>
                <a:tc>
                  <a:txBody>
                    <a:bodyPr/>
                    <a:lstStyle/>
                    <a:p>
                      <a:r>
                        <a:rPr lang="en-IN" dirty="0">
                          <a:solidFill>
                            <a:schemeClr val="tx1"/>
                          </a:solidFill>
                        </a:rPr>
                        <a:t>NET PROFIT</a:t>
                      </a:r>
                      <a:endParaRPr lang="en-IN" dirty="0"/>
                    </a:p>
                  </a:txBody>
                  <a:tcPr/>
                </a:tc>
                <a:extLst>
                  <a:ext uri="{0D108BD9-81ED-4DB2-BD59-A6C34878D82A}">
                    <a16:rowId xmlns:a16="http://schemas.microsoft.com/office/drawing/2014/main" val="4180899771"/>
                  </a:ext>
                </a:extLst>
              </a:tr>
              <a:tr h="370840">
                <a:tc>
                  <a:txBody>
                    <a:bodyPr/>
                    <a:lstStyle/>
                    <a:p>
                      <a:r>
                        <a:rPr lang="en-IN" dirty="0"/>
                        <a:t>T-SHIRT</a:t>
                      </a:r>
                    </a:p>
                  </a:txBody>
                  <a:tcPr/>
                </a:tc>
                <a:tc>
                  <a:txBody>
                    <a:bodyPr/>
                    <a:lstStyle/>
                    <a:p>
                      <a:r>
                        <a:rPr lang="en-IN" dirty="0"/>
                        <a:t>10045000</a:t>
                      </a:r>
                    </a:p>
                  </a:txBody>
                  <a:tcPr/>
                </a:tc>
                <a:tc>
                  <a:txBody>
                    <a:bodyPr/>
                    <a:lstStyle/>
                    <a:p>
                      <a:r>
                        <a:rPr lang="en-IN" dirty="0"/>
                        <a:t>20003200</a:t>
                      </a:r>
                    </a:p>
                  </a:txBody>
                  <a:tcPr/>
                </a:tc>
                <a:tc>
                  <a:txBody>
                    <a:bodyPr/>
                    <a:lstStyle/>
                    <a:p>
                      <a:r>
                        <a:rPr lang="en-IN" dirty="0"/>
                        <a:t>9958200</a:t>
                      </a:r>
                    </a:p>
                  </a:txBody>
                  <a:tcPr/>
                </a:tc>
                <a:extLst>
                  <a:ext uri="{0D108BD9-81ED-4DB2-BD59-A6C34878D82A}">
                    <a16:rowId xmlns:a16="http://schemas.microsoft.com/office/drawing/2014/main" val="1756091596"/>
                  </a:ext>
                </a:extLst>
              </a:tr>
              <a:tr h="370840">
                <a:tc>
                  <a:txBody>
                    <a:bodyPr/>
                    <a:lstStyle/>
                    <a:p>
                      <a:r>
                        <a:rPr lang="en-IN" dirty="0"/>
                        <a:t>SHIRT</a:t>
                      </a:r>
                    </a:p>
                  </a:txBody>
                  <a:tcPr/>
                </a:tc>
                <a:tc>
                  <a:txBody>
                    <a:bodyPr/>
                    <a:lstStyle/>
                    <a:p>
                      <a:r>
                        <a:rPr lang="en-IN" dirty="0"/>
                        <a:t>24555000</a:t>
                      </a:r>
                    </a:p>
                  </a:txBody>
                  <a:tcPr/>
                </a:tc>
                <a:tc>
                  <a:txBody>
                    <a:bodyPr/>
                    <a:lstStyle/>
                    <a:p>
                      <a:r>
                        <a:rPr lang="en-IN" dirty="0"/>
                        <a:t>37500000</a:t>
                      </a:r>
                    </a:p>
                  </a:txBody>
                  <a:tcPr/>
                </a:tc>
                <a:tc>
                  <a:txBody>
                    <a:bodyPr/>
                    <a:lstStyle/>
                    <a:p>
                      <a:r>
                        <a:rPr lang="en-IN" dirty="0"/>
                        <a:t>12945000</a:t>
                      </a:r>
                    </a:p>
                  </a:txBody>
                  <a:tcPr/>
                </a:tc>
                <a:extLst>
                  <a:ext uri="{0D108BD9-81ED-4DB2-BD59-A6C34878D82A}">
                    <a16:rowId xmlns:a16="http://schemas.microsoft.com/office/drawing/2014/main" val="1339262183"/>
                  </a:ext>
                </a:extLst>
              </a:tr>
              <a:tr h="370840">
                <a:tc>
                  <a:txBody>
                    <a:bodyPr/>
                    <a:lstStyle/>
                    <a:p>
                      <a:r>
                        <a:rPr lang="en-IN" dirty="0"/>
                        <a:t>FORMAL PANT</a:t>
                      </a:r>
                    </a:p>
                  </a:txBody>
                  <a:tcPr/>
                </a:tc>
                <a:tc>
                  <a:txBody>
                    <a:bodyPr/>
                    <a:lstStyle/>
                    <a:p>
                      <a:r>
                        <a:rPr lang="en-IN" dirty="0"/>
                        <a:t>32075000</a:t>
                      </a:r>
                    </a:p>
                  </a:txBody>
                  <a:tcPr/>
                </a:tc>
                <a:tc>
                  <a:txBody>
                    <a:bodyPr/>
                    <a:lstStyle/>
                    <a:p>
                      <a:r>
                        <a:rPr lang="en-IN" dirty="0"/>
                        <a:t>40005000</a:t>
                      </a:r>
                    </a:p>
                  </a:txBody>
                  <a:tcPr/>
                </a:tc>
                <a:tc>
                  <a:txBody>
                    <a:bodyPr/>
                    <a:lstStyle/>
                    <a:p>
                      <a:r>
                        <a:rPr lang="en-IN" dirty="0"/>
                        <a:t>7930000</a:t>
                      </a:r>
                    </a:p>
                  </a:txBody>
                  <a:tcPr/>
                </a:tc>
                <a:extLst>
                  <a:ext uri="{0D108BD9-81ED-4DB2-BD59-A6C34878D82A}">
                    <a16:rowId xmlns:a16="http://schemas.microsoft.com/office/drawing/2014/main" val="536474126"/>
                  </a:ext>
                </a:extLst>
              </a:tr>
              <a:tr h="370840">
                <a:tc>
                  <a:txBody>
                    <a:bodyPr/>
                    <a:lstStyle/>
                    <a:p>
                      <a:r>
                        <a:rPr lang="en-IN" dirty="0"/>
                        <a:t>GEANS PANT</a:t>
                      </a:r>
                    </a:p>
                  </a:txBody>
                  <a:tcPr/>
                </a:tc>
                <a:tc>
                  <a:txBody>
                    <a:bodyPr/>
                    <a:lstStyle/>
                    <a:p>
                      <a:r>
                        <a:rPr lang="en-IN" dirty="0"/>
                        <a:t>36082000</a:t>
                      </a:r>
                    </a:p>
                  </a:txBody>
                  <a:tcPr/>
                </a:tc>
                <a:tc>
                  <a:txBody>
                    <a:bodyPr/>
                    <a:lstStyle/>
                    <a:p>
                      <a:r>
                        <a:rPr lang="en-IN" dirty="0"/>
                        <a:t>45007000</a:t>
                      </a:r>
                    </a:p>
                  </a:txBody>
                  <a:tcPr/>
                </a:tc>
                <a:tc>
                  <a:txBody>
                    <a:bodyPr/>
                    <a:lstStyle/>
                    <a:p>
                      <a:r>
                        <a:rPr lang="en-IN" dirty="0"/>
                        <a:t>8925000</a:t>
                      </a:r>
                    </a:p>
                  </a:txBody>
                  <a:tcPr/>
                </a:tc>
                <a:extLst>
                  <a:ext uri="{0D108BD9-81ED-4DB2-BD59-A6C34878D82A}">
                    <a16:rowId xmlns:a16="http://schemas.microsoft.com/office/drawing/2014/main" val="22602450"/>
                  </a:ext>
                </a:extLst>
              </a:tr>
              <a:tr h="481106">
                <a:tc>
                  <a:txBody>
                    <a:bodyPr/>
                    <a:lstStyle/>
                    <a:p>
                      <a:r>
                        <a:rPr lang="en-IN" dirty="0"/>
                        <a:t>FORMAL SHIRT</a:t>
                      </a:r>
                    </a:p>
                  </a:txBody>
                  <a:tcPr/>
                </a:tc>
                <a:tc>
                  <a:txBody>
                    <a:bodyPr/>
                    <a:lstStyle/>
                    <a:p>
                      <a:r>
                        <a:rPr lang="en-IN" dirty="0"/>
                        <a:t>28075000</a:t>
                      </a:r>
                    </a:p>
                  </a:txBody>
                  <a:tcPr/>
                </a:tc>
                <a:tc>
                  <a:txBody>
                    <a:bodyPr/>
                    <a:lstStyle/>
                    <a:p>
                      <a:r>
                        <a:rPr lang="en-IN" dirty="0"/>
                        <a:t>36050000</a:t>
                      </a:r>
                    </a:p>
                  </a:txBody>
                  <a:tcPr/>
                </a:tc>
                <a:tc>
                  <a:txBody>
                    <a:bodyPr/>
                    <a:lstStyle/>
                    <a:p>
                      <a:r>
                        <a:rPr lang="en-IN" dirty="0"/>
                        <a:t>7975000</a:t>
                      </a:r>
                    </a:p>
                  </a:txBody>
                  <a:tcPr/>
                </a:tc>
                <a:extLst>
                  <a:ext uri="{0D108BD9-81ED-4DB2-BD59-A6C34878D82A}">
                    <a16:rowId xmlns:a16="http://schemas.microsoft.com/office/drawing/2014/main" val="1746525284"/>
                  </a:ext>
                </a:extLst>
              </a:tr>
              <a:tr h="370840">
                <a:tc>
                  <a:txBody>
                    <a:bodyPr/>
                    <a:lstStyle/>
                    <a:p>
                      <a:r>
                        <a:rPr lang="en-IN" dirty="0"/>
                        <a:t>SPORT WEAR</a:t>
                      </a:r>
                    </a:p>
                  </a:txBody>
                  <a:tcPr/>
                </a:tc>
                <a:tc>
                  <a:txBody>
                    <a:bodyPr/>
                    <a:lstStyle/>
                    <a:p>
                      <a:r>
                        <a:rPr lang="en-IN" dirty="0"/>
                        <a:t>14560000</a:t>
                      </a:r>
                    </a:p>
                  </a:txBody>
                  <a:tcPr/>
                </a:tc>
                <a:tc>
                  <a:txBody>
                    <a:bodyPr/>
                    <a:lstStyle/>
                    <a:p>
                      <a:r>
                        <a:rPr lang="en-IN" dirty="0"/>
                        <a:t>26005000</a:t>
                      </a:r>
                    </a:p>
                  </a:txBody>
                  <a:tcPr/>
                </a:tc>
                <a:tc>
                  <a:txBody>
                    <a:bodyPr/>
                    <a:lstStyle/>
                    <a:p>
                      <a:r>
                        <a:rPr lang="en-IN" dirty="0"/>
                        <a:t>11445000</a:t>
                      </a:r>
                    </a:p>
                  </a:txBody>
                  <a:tcPr/>
                </a:tc>
                <a:extLst>
                  <a:ext uri="{0D108BD9-81ED-4DB2-BD59-A6C34878D82A}">
                    <a16:rowId xmlns:a16="http://schemas.microsoft.com/office/drawing/2014/main" val="3039896251"/>
                  </a:ext>
                </a:extLst>
              </a:tr>
              <a:tr h="370840">
                <a:tc>
                  <a:txBody>
                    <a:bodyPr/>
                    <a:lstStyle/>
                    <a:p>
                      <a:r>
                        <a:rPr lang="en-IN" dirty="0"/>
                        <a:t>Total</a:t>
                      </a:r>
                    </a:p>
                  </a:txBody>
                  <a:tcPr/>
                </a:tc>
                <a:tc>
                  <a:txBody>
                    <a:bodyPr/>
                    <a:lstStyle/>
                    <a:p>
                      <a:r>
                        <a:rPr lang="en-IN" dirty="0"/>
                        <a:t>145392000</a:t>
                      </a:r>
                    </a:p>
                  </a:txBody>
                  <a:tcPr/>
                </a:tc>
                <a:tc>
                  <a:txBody>
                    <a:bodyPr/>
                    <a:lstStyle/>
                    <a:p>
                      <a:r>
                        <a:rPr lang="en-IN" dirty="0"/>
                        <a:t>204570200</a:t>
                      </a:r>
                    </a:p>
                  </a:txBody>
                  <a:tcPr/>
                </a:tc>
                <a:tc>
                  <a:txBody>
                    <a:bodyPr/>
                    <a:lstStyle/>
                    <a:p>
                      <a:r>
                        <a:rPr lang="en-IN" dirty="0"/>
                        <a:t>59178200</a:t>
                      </a:r>
                    </a:p>
                  </a:txBody>
                  <a:tcPr/>
                </a:tc>
                <a:extLst>
                  <a:ext uri="{0D108BD9-81ED-4DB2-BD59-A6C34878D82A}">
                    <a16:rowId xmlns:a16="http://schemas.microsoft.com/office/drawing/2014/main" val="113307858"/>
                  </a:ext>
                </a:extLst>
              </a:tr>
            </a:tbl>
          </a:graphicData>
        </a:graphic>
      </p:graphicFrame>
      <p:pic>
        <p:nvPicPr>
          <p:cNvPr id="5" name="Picture 4">
            <a:extLst>
              <a:ext uri="{FF2B5EF4-FFF2-40B4-BE49-F238E27FC236}">
                <a16:creationId xmlns:a16="http://schemas.microsoft.com/office/drawing/2014/main" id="{FB2190E2-5471-1064-5441-51424A42B13D}"/>
              </a:ext>
            </a:extLst>
          </p:cNvPr>
          <p:cNvPicPr>
            <a:picLocks noChangeAspect="1"/>
          </p:cNvPicPr>
          <p:nvPr/>
        </p:nvPicPr>
        <p:blipFill>
          <a:blip r:embed="rId2"/>
          <a:stretch>
            <a:fillRect/>
          </a:stretch>
        </p:blipFill>
        <p:spPr>
          <a:xfrm>
            <a:off x="6096000" y="551330"/>
            <a:ext cx="6002505" cy="2877670"/>
          </a:xfrm>
          <a:prstGeom prst="rect">
            <a:avLst/>
          </a:prstGeom>
        </p:spPr>
      </p:pic>
    </p:spTree>
    <p:extLst>
      <p:ext uri="{BB962C8B-B14F-4D97-AF65-F5344CB8AC3E}">
        <p14:creationId xmlns:p14="http://schemas.microsoft.com/office/powerpoint/2010/main" val="3720449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5F9F1-89E9-A3C2-9511-CC4C385F3F86}"/>
              </a:ext>
            </a:extLst>
          </p:cNvPr>
          <p:cNvSpPr>
            <a:spLocks noGrp="1"/>
          </p:cNvSpPr>
          <p:nvPr>
            <p:ph type="title"/>
          </p:nvPr>
        </p:nvSpPr>
        <p:spPr>
          <a:xfrm>
            <a:off x="371466" y="-29135"/>
            <a:ext cx="10018713" cy="1371600"/>
          </a:xfrm>
        </p:spPr>
        <p:txBody>
          <a:bodyPr>
            <a:normAutofit/>
          </a:bodyPr>
          <a:lstStyle/>
          <a:p>
            <a:r>
              <a:rPr lang="en-IN" sz="3600" b="1" dirty="0"/>
              <a:t>Strategy</a:t>
            </a:r>
          </a:p>
        </p:txBody>
      </p:sp>
      <p:sp>
        <p:nvSpPr>
          <p:cNvPr id="3" name="Content Placeholder 2">
            <a:extLst>
              <a:ext uri="{FF2B5EF4-FFF2-40B4-BE49-F238E27FC236}">
                <a16:creationId xmlns:a16="http://schemas.microsoft.com/office/drawing/2014/main" id="{8C44EF4D-0167-9DDD-9073-F0D11D95D807}"/>
              </a:ext>
            </a:extLst>
          </p:cNvPr>
          <p:cNvSpPr>
            <a:spLocks noGrp="1"/>
          </p:cNvSpPr>
          <p:nvPr>
            <p:ph idx="1"/>
          </p:nvPr>
        </p:nvSpPr>
        <p:spPr>
          <a:xfrm>
            <a:off x="1120588" y="1999129"/>
            <a:ext cx="10382435" cy="3792072"/>
          </a:xfrm>
        </p:spPr>
        <p:txBody>
          <a:bodyPr>
            <a:normAutofit/>
          </a:bodyPr>
          <a:lstStyle/>
          <a:p>
            <a:pPr algn="l">
              <a:buFont typeface="Arial" panose="020B0604020202020204" pitchFamily="34" charset="0"/>
              <a:buChar char="•"/>
            </a:pPr>
            <a:r>
              <a:rPr lang="en-US" b="0" i="0" dirty="0">
                <a:solidFill>
                  <a:srgbClr val="202124"/>
                </a:solidFill>
                <a:effectLst/>
                <a:latin typeface="arial" panose="020B0604020202020204" pitchFamily="34" charset="0"/>
              </a:rPr>
              <a:t>Recognize Your Demographic and Niche. ...</a:t>
            </a:r>
          </a:p>
          <a:p>
            <a:pPr algn="l">
              <a:buFont typeface="Arial" panose="020B0604020202020204" pitchFamily="34" charset="0"/>
              <a:buChar char="•"/>
            </a:pPr>
            <a:r>
              <a:rPr lang="en-US" b="0" i="0" dirty="0">
                <a:solidFill>
                  <a:srgbClr val="202124"/>
                </a:solidFill>
                <a:effectLst/>
                <a:latin typeface="arial" panose="020B0604020202020204" pitchFamily="34" charset="0"/>
              </a:rPr>
              <a:t>Focus On Your Best Sellers. ...</a:t>
            </a:r>
          </a:p>
          <a:p>
            <a:pPr algn="l">
              <a:buFont typeface="Arial" panose="020B0604020202020204" pitchFamily="34" charset="0"/>
              <a:buChar char="•"/>
            </a:pPr>
            <a:r>
              <a:rPr lang="en-US" b="0" i="0" dirty="0">
                <a:solidFill>
                  <a:srgbClr val="202124"/>
                </a:solidFill>
                <a:effectLst/>
                <a:latin typeface="arial" panose="020B0604020202020204" pitchFamily="34" charset="0"/>
              </a:rPr>
              <a:t>Regularly Instill FOMO Through Promotions. ...</a:t>
            </a:r>
          </a:p>
          <a:p>
            <a:pPr algn="l">
              <a:buFont typeface="Arial" panose="020B0604020202020204" pitchFamily="34" charset="0"/>
              <a:buChar char="•"/>
            </a:pPr>
            <a:r>
              <a:rPr lang="en-US" b="0" i="0" dirty="0">
                <a:solidFill>
                  <a:srgbClr val="202124"/>
                </a:solidFill>
                <a:effectLst/>
                <a:latin typeface="arial" panose="020B0604020202020204" pitchFamily="34" charset="0"/>
              </a:rPr>
              <a:t>Create Style Guides and Look Books for Your Brand's Website. ...</a:t>
            </a:r>
          </a:p>
          <a:p>
            <a:pPr algn="l">
              <a:buFont typeface="Arial" panose="020B0604020202020204" pitchFamily="34" charset="0"/>
              <a:buChar char="•"/>
            </a:pPr>
            <a:r>
              <a:rPr lang="en-US" b="0" i="0" dirty="0">
                <a:solidFill>
                  <a:srgbClr val="202124"/>
                </a:solidFill>
                <a:effectLst/>
                <a:latin typeface="arial" panose="020B0604020202020204" pitchFamily="34" charset="0"/>
              </a:rPr>
              <a:t>TikTok's and Instagram Reels for Fashion Inspiration. ...</a:t>
            </a:r>
          </a:p>
          <a:p>
            <a:pPr algn="l">
              <a:buFont typeface="Arial" panose="020B0604020202020204" pitchFamily="34" charset="0"/>
              <a:buChar char="•"/>
            </a:pPr>
            <a:r>
              <a:rPr lang="en-US" b="0" i="0" dirty="0">
                <a:solidFill>
                  <a:srgbClr val="202124"/>
                </a:solidFill>
                <a:effectLst/>
                <a:latin typeface="arial" panose="020B0604020202020204" pitchFamily="34" charset="0"/>
              </a:rPr>
              <a:t>Partner With Fashion Bloggers and Influencers</a:t>
            </a:r>
          </a:p>
          <a:p>
            <a:endParaRPr lang="en-IN" dirty="0"/>
          </a:p>
        </p:txBody>
      </p:sp>
      <p:pic>
        <p:nvPicPr>
          <p:cNvPr id="4" name="Picture 3">
            <a:extLst>
              <a:ext uri="{FF2B5EF4-FFF2-40B4-BE49-F238E27FC236}">
                <a16:creationId xmlns:a16="http://schemas.microsoft.com/office/drawing/2014/main" id="{6DD20E7F-E712-7426-7A4D-A63B681D254A}"/>
              </a:ext>
            </a:extLst>
          </p:cNvPr>
          <p:cNvPicPr>
            <a:picLocks noChangeAspect="1"/>
          </p:cNvPicPr>
          <p:nvPr/>
        </p:nvPicPr>
        <p:blipFill>
          <a:blip r:embed="rId2"/>
          <a:stretch>
            <a:fillRect/>
          </a:stretch>
        </p:blipFill>
        <p:spPr>
          <a:xfrm>
            <a:off x="8588359" y="685800"/>
            <a:ext cx="3603641" cy="2398059"/>
          </a:xfrm>
          <a:prstGeom prst="rect">
            <a:avLst/>
          </a:prstGeom>
        </p:spPr>
      </p:pic>
    </p:spTree>
    <p:extLst>
      <p:ext uri="{BB962C8B-B14F-4D97-AF65-F5344CB8AC3E}">
        <p14:creationId xmlns:p14="http://schemas.microsoft.com/office/powerpoint/2010/main" val="3795265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8373-FCE1-1542-FAF3-E59A27E244EB}"/>
              </a:ext>
            </a:extLst>
          </p:cNvPr>
          <p:cNvSpPr>
            <a:spLocks noGrp="1"/>
          </p:cNvSpPr>
          <p:nvPr>
            <p:ph type="title"/>
          </p:nvPr>
        </p:nvSpPr>
        <p:spPr>
          <a:xfrm>
            <a:off x="1988203" y="0"/>
            <a:ext cx="8591456" cy="1322294"/>
          </a:xfrm>
        </p:spPr>
        <p:txBody>
          <a:bodyPr>
            <a:normAutofit/>
          </a:bodyPr>
          <a:lstStyle/>
          <a:p>
            <a:r>
              <a:rPr lang="en-IN" sz="3600" b="1" dirty="0">
                <a:latin typeface="Times New Roman" panose="02020603050405020304" pitchFamily="18" charset="0"/>
                <a:cs typeface="Times New Roman" panose="02020603050405020304" pitchFamily="18" charset="0"/>
              </a:rPr>
              <a:t>Road map</a:t>
            </a:r>
          </a:p>
        </p:txBody>
      </p:sp>
      <p:pic>
        <p:nvPicPr>
          <p:cNvPr id="3074" name="Picture 2" descr="Natural Fibre Garment Roadmap | Roadmap, Sustainable textiles, Natural  fibers">
            <a:extLst>
              <a:ext uri="{FF2B5EF4-FFF2-40B4-BE49-F238E27FC236}">
                <a16:creationId xmlns:a16="http://schemas.microsoft.com/office/drawing/2014/main" id="{6990C76E-F8F0-3004-222B-3233F5689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707" y="1169894"/>
            <a:ext cx="8319246" cy="525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979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C61BB4-F2F6-35CA-9515-C8E31169AA38}"/>
              </a:ext>
            </a:extLst>
          </p:cNvPr>
          <p:cNvSpPr>
            <a:spLocks noGrp="1"/>
          </p:cNvSpPr>
          <p:nvPr>
            <p:ph idx="1"/>
          </p:nvPr>
        </p:nvSpPr>
        <p:spPr>
          <a:xfrm>
            <a:off x="1833934" y="1555376"/>
            <a:ext cx="10018713" cy="3124201"/>
          </a:xfrm>
        </p:spPr>
        <p:txBody>
          <a:bodyPr/>
          <a:lstStyle/>
          <a:p>
            <a:pPr marL="0" indent="0">
              <a:buNone/>
            </a:pPr>
            <a:r>
              <a:rPr lang="en-IN" dirty="0">
                <a:latin typeface="Times New Roman" panose="02020603050405020304" pitchFamily="18" charset="0"/>
                <a:cs typeface="Times New Roman" panose="02020603050405020304" pitchFamily="18" charset="0"/>
              </a:rPr>
              <a:t>Fashion interact with several economic, financial, psychological, and sociological factors, which reinforce the importance and need for fashion companies so therefore these business is very profitable because fashioning is  becoming very popular style, so people need expensive and fashionable clothes .</a:t>
            </a:r>
          </a:p>
        </p:txBody>
      </p:sp>
      <p:sp>
        <p:nvSpPr>
          <p:cNvPr id="4" name="TextBox 3">
            <a:extLst>
              <a:ext uri="{FF2B5EF4-FFF2-40B4-BE49-F238E27FC236}">
                <a16:creationId xmlns:a16="http://schemas.microsoft.com/office/drawing/2014/main" id="{0CAEC33C-CDF8-776C-33D9-1A9D3FF381E6}"/>
              </a:ext>
            </a:extLst>
          </p:cNvPr>
          <p:cNvSpPr txBox="1"/>
          <p:nvPr/>
        </p:nvSpPr>
        <p:spPr>
          <a:xfrm flipH="1">
            <a:off x="4420496" y="304799"/>
            <a:ext cx="267058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4198722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196</TotalTime>
  <Words>187</Words>
  <Application>Microsoft Office PowerPoint</Application>
  <PresentationFormat>Widescreen</PresentationFormat>
  <Paragraphs>59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vt:lpstr>
      <vt:lpstr>Corbel</vt:lpstr>
      <vt:lpstr>Times New Roman</vt:lpstr>
      <vt:lpstr>Parallax</vt:lpstr>
      <vt:lpstr>Topic:-Business Proposal For Opening Cloth Shop  </vt:lpstr>
      <vt:lpstr>Contain:-</vt:lpstr>
      <vt:lpstr>                                     Balance Sheet</vt:lpstr>
      <vt:lpstr>Chart</vt:lpstr>
      <vt:lpstr>Buying and Selling</vt:lpstr>
      <vt:lpstr>Strategy</vt:lpstr>
      <vt:lpstr>Road 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Topic:-Business Proposal For Opening Cloth Shop</dc:title>
  <dc:creator>Rajvardhan Jadhav</dc:creator>
  <cp:lastModifiedBy>Rajvardhan Jadhav</cp:lastModifiedBy>
  <cp:revision>2</cp:revision>
  <dcterms:created xsi:type="dcterms:W3CDTF">2022-12-14T16:16:59Z</dcterms:created>
  <dcterms:modified xsi:type="dcterms:W3CDTF">2022-12-15T12:02:24Z</dcterms:modified>
</cp:coreProperties>
</file>